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77" r:id="rId4"/>
    <p:sldId id="278" r:id="rId5"/>
    <p:sldId id="280" r:id="rId6"/>
    <p:sldId id="279" r:id="rId7"/>
    <p:sldId id="284" r:id="rId8"/>
    <p:sldId id="285" r:id="rId9"/>
    <p:sldId id="286" r:id="rId10"/>
    <p:sldId id="282" r:id="rId11"/>
    <p:sldId id="283" r:id="rId12"/>
    <p:sldId id="287" r:id="rId13"/>
    <p:sldId id="288" r:id="rId14"/>
    <p:sldId id="289" r:id="rId15"/>
    <p:sldId id="290" r:id="rId16"/>
    <p:sldId id="291" r:id="rId17"/>
    <p:sldId id="292" r:id="rId18"/>
    <p:sldId id="293"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09" autoAdjust="0"/>
  </p:normalViewPr>
  <p:slideViewPr>
    <p:cSldViewPr>
      <p:cViewPr>
        <p:scale>
          <a:sx n="80" d="100"/>
          <a:sy n="80" d="100"/>
        </p:scale>
        <p:origin x="-24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59539-AAB1-449E-B486-736DF6178CA4}" type="datetimeFigureOut">
              <a:rPr lang="en-US" smtClean="0"/>
              <a:t>7/6/2016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AF87C-D648-4763-9648-FEAFE4554ABF}" type="slidenum">
              <a:rPr lang="en-US" smtClean="0"/>
              <a:t>‹#›</a:t>
            </a:fld>
            <a:endParaRPr lang="en-US"/>
          </a:p>
        </p:txBody>
      </p:sp>
    </p:spTree>
    <p:extLst>
      <p:ext uri="{BB962C8B-B14F-4D97-AF65-F5344CB8AC3E}">
        <p14:creationId xmlns:p14="http://schemas.microsoft.com/office/powerpoint/2010/main" val="122740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a:t>
            </a:fld>
            <a:endParaRPr lang="en-US"/>
          </a:p>
        </p:txBody>
      </p:sp>
    </p:spTree>
    <p:extLst>
      <p:ext uri="{BB962C8B-B14F-4D97-AF65-F5344CB8AC3E}">
        <p14:creationId xmlns:p14="http://schemas.microsoft.com/office/powerpoint/2010/main" val="45529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The Inquisitions were judicial institutions or tribunals that were established by the Roman Catholic Church in order to seek out, try, and sentence people that the Roman Catholic Church believed to be guilty of heresy. The purpose of the inquisitions was to secure and maintain religious and doctrinal unity in the Roman Catholic Church and throughout the Holy Roman Empire, through either the conversion or persecution of alleged heretics.</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Prior to the founding of the Roman Catholic Church and the establishment of their version of Christianity as the official state religion of the Roman Empire in the 4th century, the punishment for heresy among Christians was usually excommunication from the church. However, with the marriage of church and state that arose in the 4th century, people that the Roman Catholic Church considered to be heretics also came to be considered as enemies of the state and were subject to many forms of extreme punishment, including death. It wasn’t until the 12th century that official Inquisitions were organized and sanctioned by the Roman Catholic Church to officially deal with what they saw as a rise in organized heretical groups within the Holy Roman Empire.</a:t>
            </a:r>
          </a:p>
          <a:p>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10</a:t>
            </a:fld>
            <a:endParaRPr lang="en-US"/>
          </a:p>
        </p:txBody>
      </p:sp>
    </p:spTree>
    <p:extLst>
      <p:ext uri="{BB962C8B-B14F-4D97-AF65-F5344CB8AC3E}">
        <p14:creationId xmlns:p14="http://schemas.microsoft.com/office/powerpoint/2010/main" val="221996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While some of the inquisitors had reputations as being men of justice and mercy, others were known to subject people to cruel and unusual punishment, including many different kinds of torture, which is what the Inquisitions are generally remembered for. Because they could imprison suspects that they thought were lying, some inquisitors used torture as an attempt to get them to admit what the inquisitor wanted to hear. In 1252 Pope Innocent IV officially sanctioned torture as a way of extracting the “truth” from suspects. Prior to that time, this type of extreme punishment was foreign to church tradition and practice. During the Spanish Inquisition alone, as many as 2,000 people were burned at the stake within one decade after the Inquisition began.</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11</a:t>
            </a:fld>
            <a:endParaRPr lang="en-US"/>
          </a:p>
        </p:txBody>
      </p:sp>
    </p:spTree>
    <p:extLst>
      <p:ext uri="{BB962C8B-B14F-4D97-AF65-F5344CB8AC3E}">
        <p14:creationId xmlns:p14="http://schemas.microsoft.com/office/powerpoint/2010/main" val="202857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name "Albigenses" is taken from the French town of Albi, 70 kilometers north-east of Toulouse, on the river Tarn. Albi was a major center of </a:t>
            </a:r>
            <a:r>
              <a:rPr lang="en-US" dirty="0" err="1" smtClean="0"/>
              <a:t>Catharist</a:t>
            </a:r>
            <a:r>
              <a:rPr lang="en-US" dirty="0" smtClean="0"/>
              <a:t> (Purist) activity. </a:t>
            </a:r>
            <a:br>
              <a:rPr lang="en-US" dirty="0" smtClean="0"/>
            </a:br>
            <a:r>
              <a:rPr lang="en-US" dirty="0" smtClean="0"/>
              <a:t/>
            </a:r>
            <a:br>
              <a:rPr lang="en-US" dirty="0" smtClean="0"/>
            </a:br>
            <a:r>
              <a:rPr lang="en-US" dirty="0" smtClean="0"/>
              <a:t>The doctrines of the Albigenses, when taken from their own writings, rather than from the writings of their enemies, was very baptistic. These people rejected the Catholic concept of the "Church" and formed simple congregations with pastors in the place of leadership. </a:t>
            </a:r>
            <a:br>
              <a:rPr lang="en-US" dirty="0" smtClean="0"/>
            </a:br>
            <a:r>
              <a:rPr lang="en-US" dirty="0" smtClean="0"/>
              <a:t/>
            </a:r>
            <a:br>
              <a:rPr lang="en-US" dirty="0" smtClean="0"/>
            </a:br>
            <a:r>
              <a:rPr lang="en-US" dirty="0" smtClean="0"/>
              <a:t>Enemies of the Albigenses thought they had no churches because they had no formal, visible organization of officers, etc. A (Catholic) synod at Toulouse in 1191 and at Albi in 1165 condemned the Albigenses for their rejection of infant baptism. </a:t>
            </a:r>
            <a:br>
              <a:rPr lang="en-US" dirty="0" smtClean="0"/>
            </a:br>
            <a:r>
              <a:rPr lang="en-US" dirty="0" smtClean="0"/>
              <a:t/>
            </a:r>
            <a:br>
              <a:rPr lang="en-US" dirty="0" smtClean="0"/>
            </a:br>
            <a:r>
              <a:rPr lang="en-US" dirty="0" smtClean="0"/>
              <a:t>With regard to the Word of God, the Albigenses accepted the scriptures over tradition. There have been many (false) charges made against the Albigenses, the most frequent of which was that of Manichaeism. This no doubt came about through the connection of the Albigenses and the </a:t>
            </a:r>
            <a:r>
              <a:rPr lang="en-US" dirty="0" err="1" smtClean="0"/>
              <a:t>Paulicians</a:t>
            </a:r>
            <a:r>
              <a:rPr lang="en-US" dirty="0" smtClean="0"/>
              <a:t>. No hard evidence is available to support this charge, except the dubious statements of their enemies. In his book, "The Glorious Recovery of the Vaudois, lxvii, London, 1857, </a:t>
            </a:r>
            <a:r>
              <a:rPr lang="en-US" dirty="0" err="1" smtClean="0"/>
              <a:t>Acland</a:t>
            </a:r>
            <a:r>
              <a:rPr lang="en-US" dirty="0" smtClean="0"/>
              <a:t> writes: </a:t>
            </a:r>
            <a:br>
              <a:rPr lang="en-US" dirty="0" smtClean="0"/>
            </a:br>
            <a:r>
              <a:rPr lang="en-US" dirty="0" smtClean="0"/>
              <a:t/>
            </a:r>
            <a:br>
              <a:rPr lang="en-US" dirty="0" smtClean="0"/>
            </a:br>
            <a:r>
              <a:rPr lang="en-US" dirty="0" smtClean="0"/>
              <a:t>"Care must be taken at this point, and too prompt credence should not be given the accuser. The Roman Catholic Church sought diligently for excuses to persecute.  Even Luther was declared by the Synod of Sens to be a Manichaean. The celebrated Archbishop Ussher says that the charge 'of </a:t>
            </a:r>
            <a:r>
              <a:rPr lang="en-US" dirty="0" err="1" smtClean="0"/>
              <a:t>Manichaeanism</a:t>
            </a:r>
            <a:r>
              <a:rPr lang="en-US" dirty="0" smtClean="0"/>
              <a:t> on the </a:t>
            </a:r>
            <a:r>
              <a:rPr lang="en-US" dirty="0" err="1" smtClean="0"/>
              <a:t>Albigensian</a:t>
            </a:r>
            <a:r>
              <a:rPr lang="en-US" dirty="0" smtClean="0"/>
              <a:t> sect is evidently false.'  It would be difficult to understand the Albigenses from this philosophical standpoint. They were not a metaphysical people. Theirs was not a philosophy, but a daily faith and practice ..." </a:t>
            </a:r>
            <a:br>
              <a:rPr lang="en-US" dirty="0" smtClean="0"/>
            </a:br>
            <a:r>
              <a:rPr lang="en-US" dirty="0" smtClean="0"/>
              <a:t/>
            </a:r>
            <a:br>
              <a:rPr lang="en-US" dirty="0" smtClean="0"/>
            </a:br>
            <a:r>
              <a:rPr lang="en-US" dirty="0" smtClean="0"/>
              <a:t>The Albigenses were some of the most persecuted people on Earth in their day. The Catholics at first attempted to "convert" the Albigenses through ecclesiastical coercion. This failed largely because the Albigenses knew the Word of God! The Catholic Councils of Lateran II in 1139 and Tours in 1163 condemned them as heretics. </a:t>
            </a:r>
            <a:br>
              <a:rPr lang="en-US" dirty="0" smtClean="0"/>
            </a:br>
            <a:r>
              <a:rPr lang="en-US" dirty="0" smtClean="0"/>
              <a:t/>
            </a:r>
            <a:br>
              <a:rPr lang="en-US" dirty="0" smtClean="0"/>
            </a:br>
            <a:r>
              <a:rPr lang="en-US" dirty="0" smtClean="0"/>
              <a:t>The Count of Toulouse, </a:t>
            </a:r>
            <a:r>
              <a:rPr lang="en-US" dirty="0" err="1" smtClean="0"/>
              <a:t>Raymund</a:t>
            </a:r>
            <a:r>
              <a:rPr lang="en-US" dirty="0" smtClean="0"/>
              <a:t> IV, was forced, under threat of excommunication and interdict, to join in the crusades against his own subjects. This crusading army was led by the cruel Simon De Montfort and Arnold, the abbot of </a:t>
            </a:r>
            <a:r>
              <a:rPr lang="en-US" dirty="0" err="1" smtClean="0"/>
              <a:t>Citeaux</a:t>
            </a:r>
            <a:r>
              <a:rPr lang="en-US" dirty="0" smtClean="0"/>
              <a:t>. As an example of mans inhumanity to man, this period was one of the blackest spots in history. "Their thirst for blood and their unbounded rapacity continued to rage in spite of the feeble attempts of the pope to check them." (G.P. Fisher, History of the Christian Church, page 194). </a:t>
            </a:r>
            <a:br>
              <a:rPr lang="en-US" dirty="0" smtClean="0"/>
            </a:br>
            <a:r>
              <a:rPr lang="en-US" dirty="0" smtClean="0"/>
              <a:t/>
            </a:r>
            <a:br>
              <a:rPr lang="en-US" dirty="0" smtClean="0"/>
            </a:br>
            <a:r>
              <a:rPr lang="en-US" dirty="0" smtClean="0"/>
              <a:t>One instance will serve to show the nature of these persecutions. The town of Beziers was before the attacking armies. Rather than systematically seek out the Albigenses from the Catholic population the papal legate gave the order to "kill them all. The Lord knows His own." The blood thirsty crusaders obliged. Women and children were not spared. Almost 20,000 innocent people were slain in just this one attack. </a:t>
            </a:r>
            <a:br>
              <a:rPr lang="en-US" dirty="0" smtClean="0"/>
            </a:br>
            <a:r>
              <a:rPr lang="en-US" dirty="0" smtClean="0"/>
              <a:t/>
            </a:r>
            <a:br>
              <a:rPr lang="en-US" dirty="0" smtClean="0"/>
            </a:br>
            <a:r>
              <a:rPr lang="en-US" dirty="0" smtClean="0"/>
              <a:t>Further campaigns of terror were conducted in 1215-1218, 1226-1229, and 1232-1233. At the last, the business of the inquisition was entrusted to the Dominicans, called "the hounds of the Pope." So widespread and devastating were these crusades, that the testimony of Christ was all but exterminated in the South of France. Those who did escape fled to Italy and Germany where they sowed the seeds of the Anabaptist movement in Europe. Some returned from whence they came - to Bulgaria, where the </a:t>
            </a:r>
            <a:r>
              <a:rPr lang="en-US" dirty="0" err="1" smtClean="0"/>
              <a:t>Bogomils</a:t>
            </a:r>
            <a:r>
              <a:rPr lang="en-US" dirty="0" smtClean="0"/>
              <a:t> continued to exist. The Albigenses were also called </a:t>
            </a:r>
            <a:r>
              <a:rPr lang="en-US" dirty="0" err="1" smtClean="0"/>
              <a:t>Paterines</a:t>
            </a:r>
            <a:r>
              <a:rPr lang="en-US" dirty="0" smtClean="0"/>
              <a:t>, meaning "sufferers."</a:t>
            </a:r>
            <a:br>
              <a:rPr lang="en-US" dirty="0" smtClean="0"/>
            </a:b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12</a:t>
            </a:fld>
            <a:endParaRPr lang="en-US"/>
          </a:p>
        </p:txBody>
      </p:sp>
    </p:spTree>
    <p:extLst>
      <p:ext uri="{BB962C8B-B14F-4D97-AF65-F5344CB8AC3E}">
        <p14:creationId xmlns:p14="http://schemas.microsoft.com/office/powerpoint/2010/main" val="2504383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so-called historians attempt to fix the beginnings of the Waldenses with one of their ablest leaders, Peter Waldo (born 1140, died 1218). This is in fact not the case. Two points can be confidently made: </a:t>
            </a:r>
            <a:br>
              <a:rPr lang="en-US" dirty="0" smtClean="0"/>
            </a:br>
            <a:endParaRPr lang="en-US" dirty="0" smtClean="0"/>
          </a:p>
          <a:p>
            <a:r>
              <a:rPr lang="en-US" dirty="0" smtClean="0"/>
              <a:t>A great revival occurred under the preaching of Peter Waldo, who had been a wealthy Catholic merchant of Lyon, France, who was converted to Christ. He became absorbed in the Word of God and even hired two priests to translate the Scripture into his native tongue. Seeking the purity of New Testament Christianity, and desiring to preach the Gospel to the people, he literally left all and followed Christ. </a:t>
            </a:r>
            <a:br>
              <a:rPr lang="en-US" dirty="0" smtClean="0"/>
            </a:br>
            <a:r>
              <a:rPr lang="en-US" dirty="0" smtClean="0"/>
              <a:t/>
            </a:r>
            <a:br>
              <a:rPr lang="en-US" dirty="0" smtClean="0"/>
            </a:br>
            <a:r>
              <a:rPr lang="en-US" dirty="0" smtClean="0"/>
              <a:t>Waldo and his congregation called themselves "The Poor Men of Lyon." They were noted for their memorization of large parts of the Bible, their poverty, and their preaching. They inevitably ran afoul of the Catholic hierarchy, and were forbidden to preach without permission by Lateran III in 1179. In 1183, they were condemned as heretics. At this point they merged with other </a:t>
            </a:r>
            <a:r>
              <a:rPr lang="en-US" dirty="0" err="1" smtClean="0"/>
              <a:t>Catharist</a:t>
            </a:r>
            <a:r>
              <a:rPr lang="en-US" dirty="0" smtClean="0"/>
              <a:t> groups and for the next 35 years spread across France, Italy, and Bohemia.  </a:t>
            </a:r>
          </a:p>
          <a:p>
            <a:endParaRPr lang="en-US" dirty="0" smtClean="0"/>
          </a:p>
          <a:p>
            <a:r>
              <a:rPr lang="en-US" dirty="0" smtClean="0"/>
              <a:t>The Waldenses were very evangelistic. They had numerous traveling evangelists who carried small Bibles under their cloaks, always ready to preach the Gospel.  Tradition says that Peter Waldo died in Bohemia. </a:t>
            </a:r>
            <a:br>
              <a:rPr lang="en-US" dirty="0" smtClean="0"/>
            </a:br>
            <a:r>
              <a:rPr lang="en-US" dirty="0" smtClean="0"/>
              <a:t/>
            </a:r>
            <a:br>
              <a:rPr lang="en-US" dirty="0" smtClean="0"/>
            </a:br>
            <a:r>
              <a:rPr lang="en-US" dirty="0" smtClean="0"/>
              <a:t>The doctrines of the Waldenses, when seen from their own writings, are easily discerned. The Waldenses accepted the whole Bible and regarded it as authoritative. They were noted for their love for and use of the Scriptures</a:t>
            </a:r>
            <a:r>
              <a:rPr lang="en-US" baseline="0" dirty="0" smtClean="0"/>
              <a:t> </a:t>
            </a:r>
            <a:r>
              <a:rPr lang="en-US" dirty="0" smtClean="0"/>
              <a:t>in a time when possessing, hearing, or reading the Bible was forbidden by</a:t>
            </a:r>
            <a:r>
              <a:rPr lang="en-US" baseline="0" dirty="0" smtClean="0"/>
              <a:t> the Catholic Church.</a:t>
            </a:r>
            <a:r>
              <a:rPr lang="en-US" dirty="0" smtClean="0"/>
              <a:t> They believed the Scriptures ought to be available to all people. Many of them knew the New Testament, or great sections of it, by heart. They opposed any spiritualized interpretation of the Bible, taking it literally. </a:t>
            </a:r>
            <a:br>
              <a:rPr lang="en-US" dirty="0" smtClean="0"/>
            </a:br>
            <a:r>
              <a:rPr lang="en-US" dirty="0" smtClean="0"/>
              <a:t/>
            </a:r>
            <a:br>
              <a:rPr lang="en-US" dirty="0" smtClean="0"/>
            </a:br>
            <a:r>
              <a:rPr lang="en-US" dirty="0" smtClean="0"/>
              <a:t>They rejected Rome's claim to be the "true" church, and believed preaching should be the right of every Christian, and denied the right of priest to bind or loose, consecrate or bless. They rejected outright the doctrine of infant baptism as well as the ideas of purgatory and prayers for the dead. They believed in Heaven for the saved and Hell for the lost. Other Catholic doctrines that were rejected by the Waldenses were: the veneration of Mary; prayers to the saints; veneration of relics; indulgences; use of images, absolution; and oath taking. </a:t>
            </a:r>
            <a:br>
              <a:rPr lang="en-US" dirty="0" smtClean="0"/>
            </a:br>
            <a:r>
              <a:rPr lang="en-US" dirty="0" smtClean="0"/>
              <a:t/>
            </a:r>
            <a:br>
              <a:rPr lang="en-US" dirty="0" smtClean="0"/>
            </a:br>
            <a:r>
              <a:rPr lang="en-US" dirty="0" smtClean="0"/>
              <a:t>The persecutions of the Waldensians were legion. In 1179 the Poor Men of Lyon were forbidden to preach without the permission of the Catholic clergy. In 1183 Pope Lucius III excommunicated Peter Waldo and his followers at the Synod of Verona, and from this time on the Waldenses began to be persecuted with great severity. In 1212 five hundred Waldensians were taken prisoner in </a:t>
            </a:r>
            <a:r>
              <a:rPr lang="en-US" dirty="0" err="1" smtClean="0"/>
              <a:t>Strassburg</a:t>
            </a:r>
            <a:r>
              <a:rPr lang="en-US" dirty="0" smtClean="0"/>
              <a:t> and 80 of them were burned at the stake. In 1380 the antipope Clement VIII sent a monk into the Waldensian Valleys to root out "heretics." Over the next 13 years several hundred were burned at the stake. In the 15th century the persecutions began to increase, and in 1486 Pope Innocent VIII ordered an army of 18,000 men to exterminate them. In 1545 the Waldensians of Provence were exterminated, in 1559 those of Calabria, and in 1560 those of the Piedmont were all gone. In 1655 the terrible "</a:t>
            </a:r>
            <a:r>
              <a:rPr lang="en-US" dirty="0" err="1" smtClean="0"/>
              <a:t>Piedmontese</a:t>
            </a:r>
            <a:r>
              <a:rPr lang="en-US" dirty="0" smtClean="0"/>
              <a:t> Easter" saw troops of the Marquis of </a:t>
            </a:r>
            <a:r>
              <a:rPr lang="en-US" dirty="0" err="1" smtClean="0"/>
              <a:t>Pianezza</a:t>
            </a:r>
            <a:r>
              <a:rPr lang="en-US" dirty="0" smtClean="0"/>
              <a:t> bring about the final great massacre of the Waldensians in Piedmont, where the earlier persecutions had driven them, as well as into Provence, the Cottian Alps, and </a:t>
            </a:r>
            <a:r>
              <a:rPr lang="en-US" dirty="0" err="1" smtClean="0"/>
              <a:t>Dauphiny</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13</a:t>
            </a:fld>
            <a:endParaRPr lang="en-US"/>
          </a:p>
        </p:txBody>
      </p:sp>
    </p:spTree>
    <p:extLst>
      <p:ext uri="{BB962C8B-B14F-4D97-AF65-F5344CB8AC3E}">
        <p14:creationId xmlns:p14="http://schemas.microsoft.com/office/powerpoint/2010/main" val="253991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the year 1110, Peter de Bruys, a former Catholic priest, began contending for NT authority and preaching the gospel of</a:t>
            </a:r>
            <a:r>
              <a:rPr lang="en-US" baseline="0" dirty="0" smtClean="0"/>
              <a:t> </a:t>
            </a:r>
            <a:r>
              <a:rPr lang="en-US" dirty="0" smtClean="0"/>
              <a:t>Jesus Christ.</a:t>
            </a:r>
            <a:r>
              <a:rPr lang="en-US" baseline="0" dirty="0" smtClean="0"/>
              <a:t> </a:t>
            </a:r>
            <a:r>
              <a:rPr lang="en-US" dirty="0" smtClean="0"/>
              <a:t>History does not preserve for us how his conviction for truth came about,</a:t>
            </a:r>
            <a:r>
              <a:rPr lang="en-US" baseline="0" dirty="0" smtClean="0"/>
              <a:t> but h</a:t>
            </a:r>
            <a:r>
              <a:rPr lang="en-US" dirty="0" smtClean="0"/>
              <a:t>e was so successful that in a few years in the places about the mouth of the Rhone, in the plain country about </a:t>
            </a:r>
            <a:r>
              <a:rPr lang="en-US" dirty="0" err="1" smtClean="0"/>
              <a:t>Thoulouse</a:t>
            </a:r>
            <a:r>
              <a:rPr lang="en-US" dirty="0" smtClean="0"/>
              <a:t>, and particularly in that city itself, and in many parts of</a:t>
            </a:r>
            <a:r>
              <a:rPr lang="en-US" baseline="0" dirty="0" smtClean="0"/>
              <a:t> </a:t>
            </a:r>
            <a:r>
              <a:rPr lang="en-US" dirty="0" smtClean="0"/>
              <a:t>the province of Gascoigne he led great throngs of men and women to Jesus, and overthrew the entire authority of popes, bishops, and priests.</a:t>
            </a:r>
          </a:p>
          <a:p>
            <a:endParaRPr lang="en-US" dirty="0" smtClean="0"/>
          </a:p>
          <a:p>
            <a:r>
              <a:rPr lang="en-US" dirty="0" smtClean="0"/>
              <a:t>He</a:t>
            </a:r>
            <a:r>
              <a:rPr lang="en-US" baseline="0" dirty="0" smtClean="0"/>
              <a:t> taught that people should</a:t>
            </a:r>
            <a:r>
              <a:rPr lang="en-US" dirty="0" smtClean="0"/>
              <a:t> not to be baptized until they come to the use of reason and therefore he rejected infant baptism. He taught that it is not proper to build elaborate church</a:t>
            </a:r>
            <a:r>
              <a:rPr lang="en-US" baseline="0" dirty="0" smtClean="0"/>
              <a:t> buildings because it is a waste of money and teaches people to idolize</a:t>
            </a:r>
            <a:r>
              <a:rPr lang="en-US" dirty="0" smtClean="0"/>
              <a:t>. He taught </a:t>
            </a:r>
            <a:r>
              <a:rPr lang="en-US" baseline="0" dirty="0" smtClean="0"/>
              <a:t>t</a:t>
            </a:r>
            <a:r>
              <a:rPr lang="en-US" dirty="0" smtClean="0"/>
              <a:t>hat the holy crosses and crucifixes should be destroyed because image worship is condemned in scripture. He</a:t>
            </a:r>
            <a:r>
              <a:rPr lang="en-US" baseline="0" dirty="0" smtClean="0"/>
              <a:t> taught t</a:t>
            </a:r>
            <a:r>
              <a:rPr lang="en-US" dirty="0" smtClean="0"/>
              <a:t>hat the body and blood of Christ are not transubstantiated in the Lord’s supper, but that they are only a symbol. He</a:t>
            </a:r>
            <a:r>
              <a:rPr lang="en-US" baseline="0" dirty="0" smtClean="0"/>
              <a:t> taught t</a:t>
            </a:r>
            <a:r>
              <a:rPr lang="en-US" dirty="0" smtClean="0"/>
              <a:t>hat the oblations, prayers, and good works of the living do not profit the dead</a:t>
            </a:r>
            <a:r>
              <a:rPr lang="en-US" baseline="0" dirty="0" smtClean="0"/>
              <a:t> and therefore rejected purgatory.</a:t>
            </a:r>
          </a:p>
          <a:p>
            <a:endParaRPr lang="en-US" baseline="0" dirty="0" smtClean="0"/>
          </a:p>
          <a:p>
            <a:r>
              <a:rPr lang="en-US" baseline="0" dirty="0" smtClean="0"/>
              <a:t>He so infuriated the Catholic priests of his day that an angry mob of monastics burned him alive at the stake in 1120AD.</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DAF87C-D648-4763-9648-FEAFE4554ABF}" type="slidenum">
              <a:rPr lang="en-US" smtClean="0"/>
              <a:t>14</a:t>
            </a:fld>
            <a:endParaRPr lang="en-US"/>
          </a:p>
        </p:txBody>
      </p:sp>
    </p:spTree>
    <p:extLst>
      <p:ext uri="{BB962C8B-B14F-4D97-AF65-F5344CB8AC3E}">
        <p14:creationId xmlns:p14="http://schemas.microsoft.com/office/powerpoint/2010/main" val="91004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Wycliffe, heralded as the “Morning star of the Reformation”, was one of the leading philosopher of the 14th century and an English priest.</a:t>
            </a:r>
            <a:r>
              <a:rPr lang="en-US" baseline="0" dirty="0" smtClean="0"/>
              <a:t> </a:t>
            </a:r>
            <a:r>
              <a:rPr lang="en-US" dirty="0" smtClean="0"/>
              <a:t>Wycliffe cared deeply for the poor and common folk and railed against the abuses of the Catholic Church. At the time, the Catholic Church owned over one-third of the land in England. Clergy were often illiterate and immoral. High offices in the church were bought or given out as political plums. </a:t>
            </a:r>
          </a:p>
          <a:p>
            <a:endParaRPr lang="en-US" dirty="0" smtClean="0"/>
          </a:p>
          <a:p>
            <a:r>
              <a:rPr lang="en-US" dirty="0" smtClean="0"/>
              <a:t>Wycliffe</a:t>
            </a:r>
            <a:r>
              <a:rPr lang="en-US" baseline="0" dirty="0" smtClean="0"/>
              <a:t> wanted to reform the Roman Church by eliminating immoral clergymen and by stripping it of its property which he felt was a root of corruption. This suited the nobles because they were happy to seize the property of the Catholic church. They and John of Gaunt (Duke of Lancaster) championed Wycliffe such that the Catholic church dare not touch him.</a:t>
            </a:r>
            <a:endParaRPr lang="en-US" dirty="0" smtClean="0"/>
          </a:p>
          <a:p>
            <a:endParaRPr lang="en-US" dirty="0" smtClean="0"/>
          </a:p>
          <a:p>
            <a:r>
              <a:rPr lang="en-US" dirty="0" smtClean="0"/>
              <a:t>Because of his stand against Catholicism, church authorities had him banished from his university teaching post at Oxford. But his exile turned into a kind of liberation. Some of his students joined him at the parish church in </a:t>
            </a:r>
            <a:r>
              <a:rPr lang="en-US" dirty="0" err="1" smtClean="0"/>
              <a:t>Lutterworth</a:t>
            </a:r>
            <a:r>
              <a:rPr lang="en-US" dirty="0" smtClean="0"/>
              <a:t>. There they undertook the monumental task of translating all the Scriptures into English, working from a handwritten Latin translation that was over 1000 years old. And they continued John Wycliffe's practice of training “poor preachers” known as Lollards, who took the Word out to the common people across the land.</a:t>
            </a:r>
          </a:p>
        </p:txBody>
      </p:sp>
      <p:sp>
        <p:nvSpPr>
          <p:cNvPr id="4" name="Slide Number Placeholder 3"/>
          <p:cNvSpPr>
            <a:spLocks noGrp="1"/>
          </p:cNvSpPr>
          <p:nvPr>
            <p:ph type="sldNum" sz="quarter" idx="10"/>
          </p:nvPr>
        </p:nvSpPr>
        <p:spPr/>
        <p:txBody>
          <a:bodyPr/>
          <a:lstStyle/>
          <a:p>
            <a:fld id="{88DAF87C-D648-4763-9648-FEAFE4554ABF}" type="slidenum">
              <a:rPr lang="en-US" smtClean="0"/>
              <a:t>15</a:t>
            </a:fld>
            <a:endParaRPr lang="en-US"/>
          </a:p>
        </p:txBody>
      </p:sp>
    </p:spTree>
    <p:extLst>
      <p:ext uri="{BB962C8B-B14F-4D97-AF65-F5344CB8AC3E}">
        <p14:creationId xmlns:p14="http://schemas.microsoft.com/office/powerpoint/2010/main" val="209363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Wycliffe was a devoted student of the Bible</a:t>
            </a:r>
            <a:r>
              <a:rPr lang="en-US" baseline="0" dirty="0" smtClean="0"/>
              <a:t> and</a:t>
            </a:r>
            <a:r>
              <a:rPr lang="en-US" dirty="0" smtClean="0"/>
              <a:t> saw that some of the doctrines of the church had departed from the bible. Based on his study of scripture, John wrote and preached against the teachings about purgatory, the sale of indulgences, the doctrine of transubstantiation</a:t>
            </a:r>
            <a:r>
              <a:rPr lang="en-US" baseline="0" dirty="0" smtClean="0"/>
              <a:t>, extreme unction, auricular confession, etc. He also boldly asserted from the bible that elders and bishops are of the same office.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John Wycliffe was condemned and excommunicated by the church,</a:t>
            </a:r>
            <a:r>
              <a:rPr lang="en-US" baseline="0" dirty="0" smtClean="0"/>
              <a:t> however he</a:t>
            </a:r>
            <a:r>
              <a:rPr lang="en-US" dirty="0" smtClean="0"/>
              <a:t> died a natural death (a stroke) on New Year's Eve in 1384. But his memory and influence continued so strong that he was formally condemned again thirty years later at the Council of Constance by Pope Martin V. Orders were given for his writings to be destroyed, his bones exhumed and burned, and the ashes to be thrown into the nearby river. Somehow the Church authorities thought that by burning his remains they might erase his memory.</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16</a:t>
            </a:fld>
            <a:endParaRPr lang="en-US"/>
          </a:p>
        </p:txBody>
      </p:sp>
    </p:spTree>
    <p:extLst>
      <p:ext uri="{BB962C8B-B14F-4D97-AF65-F5344CB8AC3E}">
        <p14:creationId xmlns:p14="http://schemas.microsoft.com/office/powerpoint/2010/main" val="426114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Huss,</a:t>
            </a:r>
            <a:r>
              <a:rPr lang="en-US" baseline="0" dirty="0" smtClean="0"/>
              <a:t> though born to poor peasant, received a good education. As such, he rose to the position of dean of the theological faculty of the University of Prague. It was at this time that he became attracted to the writings of John Wycliffe. Upon discovering this, the Pope decreed that no one from the university was allowed to hold to the doctrines of Wycliffe. However, Huss continued teaching in the chapel and also proposed to reform the church in Bohemia. These views exposed him to papal enmity and he was eventually excommunicated.</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17</a:t>
            </a:fld>
            <a:endParaRPr lang="en-US"/>
          </a:p>
        </p:txBody>
      </p:sp>
    </p:spTree>
    <p:extLst>
      <p:ext uri="{BB962C8B-B14F-4D97-AF65-F5344CB8AC3E}">
        <p14:creationId xmlns:p14="http://schemas.microsoft.com/office/powerpoint/2010/main" val="3249489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Catholic Church desire was to drive Huss out of Bohemia.</a:t>
            </a:r>
            <a:r>
              <a:rPr lang="en-US" baseline="0" dirty="0" smtClean="0"/>
              <a:t> Therefore they placed the city under interdict. The church forbade anyone from harboring or feeding Huss. They also declared that no clergyman could perform his priestly duties until Huss was officially expelled. The Catholic church’s purpose was to expel Huss by using the fear of the people. They eventually got there way when Huss was finally convinced to appear before the Council of Constance.</a:t>
            </a:r>
          </a:p>
          <a:p>
            <a:endParaRPr lang="en-US" baseline="0" dirty="0" smtClean="0"/>
          </a:p>
          <a:p>
            <a:r>
              <a:rPr lang="en-US" baseline="0" dirty="0" smtClean="0"/>
              <a:t>Huss was promised safe-conduct to the Council as well as a fair trial, but neither was honored. Both he and Wycliffe’s views were condemned and Huss refused to recant. His sentence of death was given to him on his birthday.</a:t>
            </a:r>
          </a:p>
          <a:p>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18</a:t>
            </a:fld>
            <a:endParaRPr lang="en-US"/>
          </a:p>
        </p:txBody>
      </p:sp>
    </p:spTree>
    <p:extLst>
      <p:ext uri="{BB962C8B-B14F-4D97-AF65-F5344CB8AC3E}">
        <p14:creationId xmlns:p14="http://schemas.microsoft.com/office/powerpoint/2010/main" val="1768947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Huss had his priestly</a:t>
            </a:r>
            <a:r>
              <a:rPr lang="en-US" baseline="0" dirty="0" smtClean="0"/>
              <a:t> garments ripped off and a miter of paper was placed on his head with the inscription “A Ringleader of Heretics”. All of his books were burned at the gate of the church and he was led to the suburbs to be burned alive. As the flames leaped about him, he sang a hymn and then cried “Jesus Christ, thou Son of the living God, have mercy on me.”</a:t>
            </a:r>
          </a:p>
          <a:p>
            <a:endParaRPr lang="en-US" baseline="0" dirty="0" smtClean="0"/>
          </a:p>
          <a:p>
            <a:r>
              <a:rPr lang="en-US" baseline="0" dirty="0" smtClean="0"/>
              <a:t>Like Wycliffe before him, Huss’ ashes were collected and thrown in the Rhine river. </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19</a:t>
            </a:fld>
            <a:endParaRPr lang="en-US"/>
          </a:p>
        </p:txBody>
      </p:sp>
    </p:spTree>
    <p:extLst>
      <p:ext uri="{BB962C8B-B14F-4D97-AF65-F5344CB8AC3E}">
        <p14:creationId xmlns:p14="http://schemas.microsoft.com/office/powerpoint/2010/main" val="50363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Protestant</a:t>
            </a:r>
            <a:r>
              <a:rPr lang="en-US" baseline="0" dirty="0" smtClean="0"/>
              <a:t> Reformation was a movement that took hold of Europe in the 16</a:t>
            </a:r>
            <a:r>
              <a:rPr lang="en-US" baseline="30000" dirty="0" smtClean="0"/>
              <a:t>th</a:t>
            </a:r>
            <a:r>
              <a:rPr lang="en-US" baseline="0" dirty="0" smtClean="0"/>
              <a:t> century. Its goal was to reform the beliefs and practices of the Roman Catholic Church. This purpose cannot be over stated. Most reformers identified themselves as good Catholics and their goal was not to destroy the Catholic church completely, merely to reform it to what they believed scripture taught.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Protestant Reformation was not merely religiously motivated as we sometimes believe. There were also political factors involved on the part of some. Others were motivated as a result of intellectual and cultural concerns.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most well-known reformers were Martin Luther, John Calvin, Huldrych Zwingli, &amp; Henry VIII. Each of these men were at one time devote Catholics. Interestingly, though, they were from different countries in Europe and in most cases had no direct influence on the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There were several causes for the Protestant</a:t>
            </a:r>
            <a:r>
              <a:rPr lang="en-US" baseline="0" dirty="0" smtClean="0"/>
              <a:t> Reformation, and each of them must be considered carefully for us to understand the big picture behind this movement.</a:t>
            </a:r>
          </a:p>
          <a:p>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2</a:t>
            </a:fld>
            <a:endParaRPr lang="en-US"/>
          </a:p>
        </p:txBody>
      </p:sp>
    </p:spTree>
    <p:extLst>
      <p:ext uri="{BB962C8B-B14F-4D97-AF65-F5344CB8AC3E}">
        <p14:creationId xmlns:p14="http://schemas.microsoft.com/office/powerpoint/2010/main" val="272540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the papacy firmly set hold of the Catholic church, there were certain Pope’s who were exceptionally wicked men. Strangely, the Catholic church admits this fact thought they will only go so far as to say they were “unworthy popes”.</a:t>
            </a:r>
          </a:p>
          <a:p>
            <a:endParaRPr lang="en-US" baseline="0" dirty="0" smtClean="0"/>
          </a:p>
          <a:p>
            <a:r>
              <a:rPr lang="en-US" baseline="0" dirty="0" smtClean="0"/>
              <a:t>John XII was Pope from 955 – 964AD when he died. He was known for his worldly ways, ways in which Otto encouraged him to give up. The Pope eventually turned on Otto which caused Otto to besiege Rome at which point John fled and Otto had him deposed at the request of the people. John’s response was to declare excommunication for anyone and everyone who supports another pope other than him. He is said to have died while involved in an adulterous relationship outside the city.</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3</a:t>
            </a:fld>
            <a:endParaRPr lang="en-US"/>
          </a:p>
        </p:txBody>
      </p:sp>
    </p:spTree>
    <p:extLst>
      <p:ext uri="{BB962C8B-B14F-4D97-AF65-F5344CB8AC3E}">
        <p14:creationId xmlns:p14="http://schemas.microsoft.com/office/powerpoint/2010/main" val="158356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Benedict</a:t>
            </a:r>
            <a:r>
              <a:rPr lang="en-US" baseline="0" dirty="0" smtClean="0"/>
              <a:t> IX was Pope from 1032 – 1048D. He was an exceptionally immoral pope who is said to have been homosexual. He was accused of adultery, murder, homosexuality, and all matters of violence during his time as Pope. He was excommunicated more than once from for his immorality but managed to return with help from higher powers. He once even sold his papacy to Gregory VI but regretted it and eventually came back.</a:t>
            </a:r>
          </a:p>
          <a:p>
            <a:endParaRPr lang="en-US" baseline="0" dirty="0" smtClean="0"/>
          </a:p>
          <a:p>
            <a:r>
              <a:rPr lang="en-US" baseline="0" dirty="0" smtClean="0"/>
              <a:t>Alexander VI was Pope from 1492 – 1503AD. He is known to have conceived 5 illegitimate children. It is a well known fact that he threw a party in the Vatican with no less than 50 public prostitutes present. He was claimed by his successor to have usurped papal authority with the devil’s aid.</a:t>
            </a:r>
          </a:p>
          <a:p>
            <a:endParaRPr lang="en-US" baseline="0" dirty="0" smtClean="0"/>
          </a:p>
          <a:p>
            <a:r>
              <a:rPr lang="en-US" baseline="0" dirty="0" smtClean="0"/>
              <a:t>These wicked Popes, and others, caused many to question the right of the Catholic Church to be a beacon of hope for any person seeking Jesus Christ. And rightly so. How could an office that is supposed to be as holy as Catholics claim hold men whose lives were anything but?</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4</a:t>
            </a:fld>
            <a:endParaRPr lang="en-US"/>
          </a:p>
        </p:txBody>
      </p:sp>
    </p:spTree>
    <p:extLst>
      <p:ext uri="{BB962C8B-B14F-4D97-AF65-F5344CB8AC3E}">
        <p14:creationId xmlns:p14="http://schemas.microsoft.com/office/powerpoint/2010/main" val="404562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a:t>
            </a:r>
            <a:r>
              <a:rPr lang="en-US" baseline="0" dirty="0" smtClean="0"/>
              <a:t> Schism of 1054AD was the final result of what had already been an extended period of estrangement between western and eastern catholic church. The primary cause of this split was a dispute over papal authority, insertion of the </a:t>
            </a:r>
            <a:r>
              <a:rPr lang="en-US" baseline="0" dirty="0" err="1" smtClean="0"/>
              <a:t>filoque</a:t>
            </a:r>
            <a:r>
              <a:rPr lang="en-US" baseline="0" dirty="0" smtClean="0"/>
              <a:t> clause (“and the Son” added as a clause claiming the H.S. descended from Jesus as well as the Father) into the Nicene Creed, disagreement over when to celebrate Easter, celibacy, image worship, etc. This schism led to Pope Leo IX and the Patriarch of Constantinople, Michael </a:t>
            </a:r>
            <a:r>
              <a:rPr lang="en-US" baseline="0" dirty="0" err="1" smtClean="0"/>
              <a:t>Cerularius</a:t>
            </a:r>
            <a:r>
              <a:rPr lang="en-US" baseline="0" dirty="0" smtClean="0"/>
              <a:t>, excommunicating each other.</a:t>
            </a:r>
          </a:p>
          <a:p>
            <a:endParaRPr lang="en-US" baseline="0" dirty="0" smtClean="0"/>
          </a:p>
          <a:p>
            <a:r>
              <a:rPr lang="en-US" baseline="0" dirty="0" smtClean="0"/>
              <a:t>Because of this split, the Catholic church was greatly weakened and that served as another basis for the Protestant Reformation to come, particularly its forerunners. </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5</a:t>
            </a:fld>
            <a:endParaRPr lang="en-US"/>
          </a:p>
        </p:txBody>
      </p:sp>
    </p:spTree>
    <p:extLst>
      <p:ext uri="{BB962C8B-B14F-4D97-AF65-F5344CB8AC3E}">
        <p14:creationId xmlns:p14="http://schemas.microsoft.com/office/powerpoint/2010/main" val="119774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Indulgences became a prominent Catholic practice in as early as the 1200's. Any devoted Catholic parishioner could pay money to the church in exchange for the forgiveness of sins. Around 1505, Pope Julius II began the laborious project of creating St. Peter's Basilica and commissioning Michelangelo to paint the ceiling of the Sistine Chapel. Both of these designs were tremendously expensive and construction was still under way when Leo X became pope in 1513. </a:t>
            </a:r>
          </a:p>
          <a:p>
            <a:endParaRPr lang="en-US" dirty="0" smtClean="0">
              <a:effectLst/>
            </a:endParaRPr>
          </a:p>
          <a:p>
            <a:r>
              <a:rPr lang="en-US" dirty="0" smtClean="0">
                <a:effectLst/>
              </a:rPr>
              <a:t>The pope was now in great need of funds for the completion of the basilica; therefore, he decided to promote the indulgences in order to help pay it. This practice was not accepted by all, especially the professor, Martin Luther. He argued that only God could forgive the sins of those who put all of their faith into Jesus, and not into indulgences. However, Luther discovered that many of his parishioners felt no need to come to church after they had purchased indulgences. To Martin and his followers, the sale of indulgences was a corrupt practice that was "irrelevant to divine forgiveness," and aimed more at financially benefiting the pope and the papal headquarters. His disagreement with this practice was the primary factor that led to Luther's well known document, “The 95 Theses”.</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6</a:t>
            </a:fld>
            <a:endParaRPr lang="en-US"/>
          </a:p>
        </p:txBody>
      </p:sp>
    </p:spTree>
    <p:extLst>
      <p:ext uri="{BB962C8B-B14F-4D97-AF65-F5344CB8AC3E}">
        <p14:creationId xmlns:p14="http://schemas.microsoft.com/office/powerpoint/2010/main" val="288352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Renaissance refers to a period of time beginning in Italy in the mid-1300's where the intellectuals of society looked back to Greek and Roman cultural elements for inspiration on artistic and intellectual pursuits.</a:t>
            </a:r>
            <a:r>
              <a:rPr lang="en-US" baseline="0" dirty="0" smtClean="0"/>
              <a:t> </a:t>
            </a:r>
            <a:r>
              <a:rPr lang="en-US" dirty="0" smtClean="0"/>
              <a:t>This movement towards education and culture was, on its own, a big change in western European education.</a:t>
            </a:r>
            <a:r>
              <a:rPr lang="en-US" baseline="0" dirty="0" smtClean="0"/>
              <a:t> P</a:t>
            </a:r>
            <a:r>
              <a:rPr lang="en-US" dirty="0" smtClean="0"/>
              <a:t>rior to this cultural awakening, any education for western Europeans came through the Catholic church, and you can expect that the all-powerful Catholic Church in the High Middle Ages was not particularly secular.  </a:t>
            </a:r>
          </a:p>
          <a:p>
            <a:endParaRPr lang="en-US" dirty="0" smtClean="0"/>
          </a:p>
          <a:p>
            <a:r>
              <a:rPr lang="en-US" dirty="0" smtClean="0"/>
              <a:t>The printing press, coupled with a rekindling of education and forward-thinking, allowed for greater literacy throughout Europe.  In turn, people began to analyze and critically review literature for themselves, instead of having it read to them.  This was the case for the Protestant Reformation.  Martin Luther encouraged people to read his 95 theses (printed on a handy pamphlet, thanks to the printing press), and also encouraged them to read the bible for themselves in order to see what needs to be done to be a good Christian.  So, we can thank literacy, an increased focus in culture and education, and the printing press for getting the Protestant Reformation started.  Martin Luther's (and other reformists such as John Calvin) ideas were printed and widely disseminated throughout Europe.</a:t>
            </a:r>
          </a:p>
        </p:txBody>
      </p:sp>
      <p:sp>
        <p:nvSpPr>
          <p:cNvPr id="4" name="Slide Number Placeholder 3"/>
          <p:cNvSpPr>
            <a:spLocks noGrp="1"/>
          </p:cNvSpPr>
          <p:nvPr>
            <p:ph type="sldNum" sz="quarter" idx="10"/>
          </p:nvPr>
        </p:nvSpPr>
        <p:spPr/>
        <p:txBody>
          <a:bodyPr/>
          <a:lstStyle/>
          <a:p>
            <a:fld id="{88DAF87C-D648-4763-9648-FEAFE4554ABF}" type="slidenum">
              <a:rPr lang="en-US" smtClean="0"/>
              <a:t>7</a:t>
            </a:fld>
            <a:endParaRPr lang="en-US"/>
          </a:p>
        </p:txBody>
      </p:sp>
    </p:spTree>
    <p:extLst>
      <p:ext uri="{BB962C8B-B14F-4D97-AF65-F5344CB8AC3E}">
        <p14:creationId xmlns:p14="http://schemas.microsoft.com/office/powerpoint/2010/main" val="389873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By 500 AD the Bible had been translated into over 500 languages. Just one century later, by 600 AD, it was restricted to only one language: the Latin Vulgate! The only organized and recognized church at that time in history was the Catholic Church of Rome, and they refused to allow the scripture to be available in any language other than Latin. Those in possession of non-Latin scriptures would be executed! This was because only the priests were educated to understand Latin, and this gave the church ultimate power… a power to rule without question… a power to deceive… a power to extort money from the masses. Nobody could question their “Biblical” teachings, because few people other than priests could read Latin. The church capitalized on this forced-ignorance through the 1,000 year period from 400 AD to 1,400 AD knows as the “Dark and Middle Ages”.</a:t>
            </a:r>
            <a:endParaRPr lang="en-US" b="0" dirty="0"/>
          </a:p>
        </p:txBody>
      </p:sp>
      <p:sp>
        <p:nvSpPr>
          <p:cNvPr id="4" name="Slide Number Placeholder 3"/>
          <p:cNvSpPr>
            <a:spLocks noGrp="1"/>
          </p:cNvSpPr>
          <p:nvPr>
            <p:ph type="sldNum" sz="quarter" idx="10"/>
          </p:nvPr>
        </p:nvSpPr>
        <p:spPr/>
        <p:txBody>
          <a:bodyPr/>
          <a:lstStyle/>
          <a:p>
            <a:fld id="{88DAF87C-D648-4763-9648-FEAFE4554ABF}" type="slidenum">
              <a:rPr lang="en-US" smtClean="0"/>
              <a:t>8</a:t>
            </a:fld>
            <a:endParaRPr lang="en-US"/>
          </a:p>
        </p:txBody>
      </p:sp>
    </p:spTree>
    <p:extLst>
      <p:ext uri="{BB962C8B-B14F-4D97-AF65-F5344CB8AC3E}">
        <p14:creationId xmlns:p14="http://schemas.microsoft.com/office/powerpoint/2010/main" val="106863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 Gutenberg’s invention of the printing press around 1448 had a significant impact on the spread of ideas in Europe and beyond. Printing technology traveled quickly across Europe and, at a time of great religious change, played a key role in the success of the Protestant Reformation. Reformation leader Martin Luther could only preach to a small number of people, but the printed word could spread his message to thousands more.</a:t>
            </a:r>
          </a:p>
          <a:p>
            <a:endParaRPr lang="en-US" dirty="0" smtClean="0"/>
          </a:p>
          <a:p>
            <a:r>
              <a:rPr lang="en-US" dirty="0" smtClean="0"/>
              <a:t>The printing press drastically cut the cost of producing books and other printed materials. Prior to Gutenberg’s invention, the only way of making multiple copies of a book was to copy the text by hand, an laborious and intensely time-consuming occupation usually performed by monks. The materials involved were also costly: Monks wrote on treated skins, known as vellum, and a single copy of the Bible could require 300 sheepskins or 170 calfskins. Printing onto paper made copying cheaper and faster.</a:t>
            </a:r>
          </a:p>
          <a:p>
            <a:endParaRPr lang="en-US" dirty="0" smtClean="0"/>
          </a:p>
          <a:p>
            <a:r>
              <a:rPr lang="en-US" dirty="0" smtClean="0"/>
              <a:t>The first books Gutenberg printed with his press were copies of the Bible. The Gutenberg Bibles were immensely popular, and all 200 copies were sold even before the copying was complete. The text of the Bible has changed through time, and Gutenberg based his version on documents used in the Rhine area of Germany in the 14th and 15th centuries. The newly printed version Gutenberg created became the standard version and the basis for most future Bible texts.</a:t>
            </a:r>
          </a:p>
          <a:p>
            <a:endParaRPr lang="en-US" dirty="0" smtClean="0"/>
          </a:p>
          <a:p>
            <a:r>
              <a:rPr lang="en-US" dirty="0" smtClean="0"/>
              <a:t>Gutenberg’s printing press “meant more access to information, more dissent, more informed discussion and more widespread criticism of authorities,” observes the British Library. As such, the printing press played a key role in popularizing ideas associated with the new Protestant faith during the European Reformation, allowing the press to “shape and channel a mass movement,” says Edwards.</a:t>
            </a:r>
          </a:p>
          <a:p>
            <a:endParaRPr lang="en-US" dirty="0" smtClean="0"/>
          </a:p>
          <a:p>
            <a:r>
              <a:rPr lang="en-US" dirty="0" smtClean="0"/>
              <a:t>Protestant thinkers used the printing press to spread their ideas across Europe, mainly through pamphlets. In the very early years of the Reformation, German-language printing presses produced hundreds of pamphlets by Reformation leader Martin Luther, outnumbering Catholic writers five to three and making up 20 percent of all pamphlets published between 1500 and 1530. The invention of the printing press removed control of written material from the Catholic Church and made it difficult for the church to inhibit the spread of what it regarded as heretical ideas.</a:t>
            </a:r>
            <a:endParaRPr lang="en-US" dirty="0"/>
          </a:p>
        </p:txBody>
      </p:sp>
      <p:sp>
        <p:nvSpPr>
          <p:cNvPr id="4" name="Slide Number Placeholder 3"/>
          <p:cNvSpPr>
            <a:spLocks noGrp="1"/>
          </p:cNvSpPr>
          <p:nvPr>
            <p:ph type="sldNum" sz="quarter" idx="10"/>
          </p:nvPr>
        </p:nvSpPr>
        <p:spPr/>
        <p:txBody>
          <a:bodyPr/>
          <a:lstStyle/>
          <a:p>
            <a:fld id="{88DAF87C-D648-4763-9648-FEAFE4554ABF}" type="slidenum">
              <a:rPr lang="en-US" smtClean="0"/>
              <a:t>9</a:t>
            </a:fld>
            <a:endParaRPr lang="en-US"/>
          </a:p>
        </p:txBody>
      </p:sp>
    </p:spTree>
    <p:extLst>
      <p:ext uri="{BB962C8B-B14F-4D97-AF65-F5344CB8AC3E}">
        <p14:creationId xmlns:p14="http://schemas.microsoft.com/office/powerpoint/2010/main" val="230198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7/6/2016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archfiletype.com/fsearch/2/2/3/3/Protestant%20Reformation_223338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91"/>
            <a:ext cx="9144000" cy="6876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14400"/>
            <a:ext cx="5410200" cy="5943600"/>
          </a:xfrm>
        </p:spPr>
        <p:txBody>
          <a:bodyPr>
            <a:normAutofit fontScale="85000" lnSpcReduction="10000"/>
          </a:bodyPr>
          <a:lstStyle/>
          <a:p>
            <a:r>
              <a:rPr lang="en-US" sz="3900" u="sng" dirty="0" smtClean="0"/>
              <a:t>The Inquisition</a:t>
            </a:r>
          </a:p>
          <a:p>
            <a:pPr lvl="1"/>
            <a:r>
              <a:rPr lang="en-US" sz="2900" dirty="0" smtClean="0"/>
              <a:t>System designed by the Catholic church to inquire into beliefs of people suspected of being heretics</a:t>
            </a:r>
          </a:p>
          <a:p>
            <a:pPr lvl="1"/>
            <a:r>
              <a:rPr lang="en-US" sz="2900" dirty="0" smtClean="0"/>
              <a:t>People accused were tried in court</a:t>
            </a:r>
          </a:p>
          <a:p>
            <a:pPr lvl="1"/>
            <a:r>
              <a:rPr lang="en-US" sz="2900" dirty="0" smtClean="0"/>
              <a:t>If </a:t>
            </a:r>
            <a:r>
              <a:rPr lang="en-US" sz="2900" dirty="0" smtClean="0"/>
              <a:t>he</a:t>
            </a:r>
            <a:r>
              <a:rPr lang="en-US" sz="2900" dirty="0" smtClean="0"/>
              <a:t> </a:t>
            </a:r>
            <a:r>
              <a:rPr lang="en-US" sz="2900" dirty="0" smtClean="0"/>
              <a:t>confessed and renounced </a:t>
            </a:r>
            <a:r>
              <a:rPr lang="en-US" sz="2900" dirty="0" smtClean="0"/>
              <a:t>his </a:t>
            </a:r>
            <a:r>
              <a:rPr lang="en-US" sz="2900" dirty="0" smtClean="0"/>
              <a:t>heresy, he was reconciled with the Church on performance of penance</a:t>
            </a:r>
          </a:p>
          <a:p>
            <a:pPr lvl="1"/>
            <a:r>
              <a:rPr lang="en-US" sz="2900" dirty="0" smtClean="0"/>
              <a:t>If not, he was subjected to torture until confession (rack)</a:t>
            </a:r>
          </a:p>
          <a:p>
            <a:pPr lvl="1"/>
            <a:r>
              <a:rPr lang="en-US" sz="2900" dirty="0" smtClean="0"/>
              <a:t>If torture failed, he was declared a heretic; turned over to authorities to be burned at the stake</a:t>
            </a:r>
          </a:p>
        </p:txBody>
      </p:sp>
      <p:pic>
        <p:nvPicPr>
          <p:cNvPr id="10242" name="Picture 2" descr="http://media.npr.org/assets/img/2013/01/18/51241380-c26c1166759e388ecdbd07bb06b88fc3958e14b5-s800-c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7338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14400"/>
            <a:ext cx="5410200" cy="5943600"/>
          </a:xfrm>
        </p:spPr>
        <p:txBody>
          <a:bodyPr>
            <a:normAutofit/>
          </a:bodyPr>
          <a:lstStyle/>
          <a:p>
            <a:r>
              <a:rPr lang="en-US" sz="3300" u="sng" dirty="0" smtClean="0"/>
              <a:t>The Inquisition</a:t>
            </a:r>
          </a:p>
          <a:p>
            <a:pPr lvl="1"/>
            <a:endParaRPr lang="en-US" sz="800" dirty="0" smtClean="0"/>
          </a:p>
          <a:p>
            <a:pPr lvl="1"/>
            <a:r>
              <a:rPr lang="en-US" sz="2900" dirty="0" smtClean="0"/>
              <a:t>Existed from 1229 – 1834 operating chiefly in Spain, Portugal, Italy, and France</a:t>
            </a:r>
          </a:p>
          <a:p>
            <a:pPr lvl="1"/>
            <a:endParaRPr lang="en-US" sz="800" dirty="0" smtClean="0"/>
          </a:p>
          <a:p>
            <a:pPr lvl="1"/>
            <a:r>
              <a:rPr lang="en-US" sz="2900" dirty="0" smtClean="0"/>
              <a:t>Thousands put to death. From 1308 – 1323, 930 inquisitional sentences show that 42 were put to death, 140 acquitted, and 748 tortured</a:t>
            </a:r>
          </a:p>
        </p:txBody>
      </p:sp>
      <p:pic>
        <p:nvPicPr>
          <p:cNvPr id="11266" name="Picture 2" descr="http://www.allthingscrimeblog.com/wp-content/uploads/2014/03/alive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90600"/>
            <a:ext cx="3736675"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257800" cy="5867400"/>
          </a:xfrm>
        </p:spPr>
        <p:txBody>
          <a:bodyPr>
            <a:normAutofit/>
          </a:bodyPr>
          <a:lstStyle/>
          <a:p>
            <a:r>
              <a:rPr lang="en-US" sz="3300" u="sng" dirty="0" smtClean="0"/>
              <a:t>Albigenses</a:t>
            </a:r>
          </a:p>
          <a:p>
            <a:pPr lvl="1"/>
            <a:endParaRPr lang="en-US" sz="900" dirty="0" smtClean="0"/>
          </a:p>
          <a:p>
            <a:pPr lvl="1"/>
            <a:r>
              <a:rPr lang="en-US" dirty="0" smtClean="0"/>
              <a:t>Rejected authority of the Roman Catholic Church and put emphasis on the authority of the NT</a:t>
            </a:r>
          </a:p>
          <a:p>
            <a:pPr lvl="1"/>
            <a:endParaRPr lang="en-US" sz="900" dirty="0" smtClean="0"/>
          </a:p>
          <a:p>
            <a:pPr lvl="1"/>
            <a:r>
              <a:rPr lang="en-US" dirty="0" smtClean="0"/>
              <a:t>In 1208, a Roman Catholic Crusade was sponsored in an effort to wipe them out</a:t>
            </a:r>
          </a:p>
          <a:p>
            <a:pPr lvl="1"/>
            <a:endParaRPr lang="en-US" sz="800" dirty="0" smtClean="0"/>
          </a:p>
          <a:p>
            <a:pPr lvl="1"/>
            <a:r>
              <a:rPr lang="en-US" dirty="0" smtClean="0"/>
              <a:t>Not until the end of the 14</a:t>
            </a:r>
            <a:r>
              <a:rPr lang="en-US" baseline="30000" dirty="0" smtClean="0"/>
              <a:t>th</a:t>
            </a:r>
            <a:r>
              <a:rPr lang="en-US" dirty="0" smtClean="0"/>
              <a:t> century was the Inquisition able to destroy them</a:t>
            </a:r>
          </a:p>
        </p:txBody>
      </p:sp>
      <p:pic>
        <p:nvPicPr>
          <p:cNvPr id="12290" name="Picture 2" descr="http://upload.wikimedia.org/wikipedia/commons/e/ec/Dame_guiraude_suppl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1"/>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a:bodyPr>
          <a:lstStyle/>
          <a:p>
            <a:r>
              <a:rPr lang="en-US" sz="3300" u="sng" dirty="0" smtClean="0"/>
              <a:t>Waldenses</a:t>
            </a:r>
            <a:r>
              <a:rPr lang="en-US" dirty="0" smtClean="0"/>
              <a:t>	</a:t>
            </a:r>
          </a:p>
          <a:p>
            <a:pPr lvl="1"/>
            <a:endParaRPr lang="en-US" sz="900" dirty="0" smtClean="0"/>
          </a:p>
          <a:p>
            <a:pPr lvl="1"/>
            <a:r>
              <a:rPr lang="en-US" dirty="0" smtClean="0"/>
              <a:t>A Puritan movement named after Peter Waldo</a:t>
            </a:r>
          </a:p>
          <a:p>
            <a:pPr lvl="1"/>
            <a:endParaRPr lang="en-US" sz="800" dirty="0" smtClean="0"/>
          </a:p>
          <a:p>
            <a:pPr lvl="1"/>
            <a:r>
              <a:rPr lang="en-US" dirty="0" smtClean="0"/>
              <a:t>Attempted to reinstate the bible as authority</a:t>
            </a:r>
          </a:p>
          <a:p>
            <a:pPr lvl="1"/>
            <a:endParaRPr lang="en-US" sz="800" dirty="0" smtClean="0"/>
          </a:p>
          <a:p>
            <a:pPr lvl="1"/>
            <a:r>
              <a:rPr lang="en-US" dirty="0" smtClean="0"/>
              <a:t>The Roman Catholic Church reacted to this movement by excommunication, by forbidding people to use Bible translations in their own tongue, and by the Inquisition</a:t>
            </a:r>
          </a:p>
        </p:txBody>
      </p:sp>
      <p:pic>
        <p:nvPicPr>
          <p:cNvPr id="13314" name="Picture 2" descr="http://www.ellenwhite.info/images/chapt-illus/GC/RH-Walden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a:bodyPr>
          <a:lstStyle/>
          <a:p>
            <a:r>
              <a:rPr lang="en-US" sz="3300" u="sng" dirty="0" smtClean="0"/>
              <a:t>Peter De Bruys</a:t>
            </a:r>
            <a:r>
              <a:rPr lang="en-US" dirty="0" smtClean="0"/>
              <a:t>	</a:t>
            </a:r>
          </a:p>
          <a:p>
            <a:pPr lvl="1"/>
            <a:endParaRPr lang="en-US" sz="900" dirty="0" smtClean="0"/>
          </a:p>
          <a:p>
            <a:pPr lvl="1"/>
            <a:r>
              <a:rPr lang="en-US" dirty="0" smtClean="0"/>
              <a:t>Was a Catholic Priest</a:t>
            </a:r>
          </a:p>
          <a:p>
            <a:pPr lvl="1"/>
            <a:endParaRPr lang="en-US" sz="900" dirty="0"/>
          </a:p>
          <a:p>
            <a:pPr lvl="1"/>
            <a:r>
              <a:rPr lang="en-US" dirty="0" smtClean="0"/>
              <a:t>~1110AD, he began contending for NT authority</a:t>
            </a:r>
          </a:p>
          <a:p>
            <a:pPr lvl="1"/>
            <a:endParaRPr lang="en-US" sz="800" dirty="0" smtClean="0"/>
          </a:p>
          <a:p>
            <a:pPr lvl="1"/>
            <a:r>
              <a:rPr lang="en-US" dirty="0" smtClean="0"/>
              <a:t>Opposed infant baptism, transubstantiation, image worship, elaborate buildings, purgatory, etc.</a:t>
            </a:r>
          </a:p>
          <a:p>
            <a:pPr lvl="1"/>
            <a:endParaRPr lang="en-US" sz="800" dirty="0" smtClean="0"/>
          </a:p>
          <a:p>
            <a:pPr lvl="1"/>
            <a:r>
              <a:rPr lang="en-US" dirty="0" smtClean="0"/>
              <a:t>Burned at the stake in 1120 by an angry mob of monastics</a:t>
            </a:r>
          </a:p>
        </p:txBody>
      </p:sp>
      <p:pic>
        <p:nvPicPr>
          <p:cNvPr id="14338" name="Picture 2" descr="http://www.cuttingedge.org/Inquisition_13_Bu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10000" cy="586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fontScale="77500" lnSpcReduction="20000"/>
          </a:bodyPr>
          <a:lstStyle/>
          <a:p>
            <a:r>
              <a:rPr lang="en-US" sz="4300" u="sng" dirty="0" smtClean="0"/>
              <a:t>John Wycliff (1320 – 1384)</a:t>
            </a:r>
          </a:p>
          <a:p>
            <a:pPr lvl="1"/>
            <a:endParaRPr lang="en-US" sz="1000" dirty="0" smtClean="0"/>
          </a:p>
          <a:p>
            <a:pPr lvl="1"/>
            <a:r>
              <a:rPr lang="en-US" sz="3200" dirty="0" smtClean="0"/>
              <a:t>From England, called “Morning star of the Reformation”</a:t>
            </a:r>
          </a:p>
          <a:p>
            <a:pPr lvl="1"/>
            <a:endParaRPr lang="en-US" sz="1000" dirty="0" smtClean="0"/>
          </a:p>
          <a:p>
            <a:pPr lvl="1"/>
            <a:r>
              <a:rPr lang="en-US" sz="3200" dirty="0" smtClean="0"/>
              <a:t>“He anticipated the grand Reformation with a knowledge of the religious situations, with a perspicuity of genius, and by apostolic blows of radical reform, that shook the very foundations of the papal edifice.” (Rowe)</a:t>
            </a:r>
          </a:p>
          <a:p>
            <a:pPr lvl="1"/>
            <a:endParaRPr lang="en-US" sz="1000" dirty="0" smtClean="0"/>
          </a:p>
          <a:p>
            <a:pPr lvl="1"/>
            <a:r>
              <a:rPr lang="en-US" sz="3200" dirty="0" smtClean="0"/>
              <a:t>Wycliffe wanted to remove immoral clergymen and strip the church of its land</a:t>
            </a:r>
          </a:p>
          <a:p>
            <a:pPr lvl="1"/>
            <a:endParaRPr lang="en-US" sz="1000" dirty="0" smtClean="0"/>
          </a:p>
          <a:p>
            <a:pPr lvl="1"/>
            <a:r>
              <a:rPr lang="en-US" sz="3200" dirty="0" smtClean="0"/>
              <a:t>Translated most of the bible to the English language</a:t>
            </a:r>
          </a:p>
          <a:p>
            <a:pPr lvl="1"/>
            <a:endParaRPr lang="en-US" dirty="0" smtClean="0"/>
          </a:p>
        </p:txBody>
      </p:sp>
      <p:pic>
        <p:nvPicPr>
          <p:cNvPr id="15362" name="Picture 2" descr="http://media-2.web.britannica.com/eb-media/96/121996-004-5DCF3D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181600" cy="5867400"/>
          </a:xfrm>
        </p:spPr>
        <p:txBody>
          <a:bodyPr>
            <a:normAutofit fontScale="92500" lnSpcReduction="10000"/>
          </a:bodyPr>
          <a:lstStyle/>
          <a:p>
            <a:r>
              <a:rPr lang="en-US" sz="3600" u="sng" dirty="0" smtClean="0"/>
              <a:t>John Wycliff (1320 – 1384)</a:t>
            </a:r>
          </a:p>
          <a:p>
            <a:pPr lvl="1"/>
            <a:endParaRPr lang="en-US" sz="900" dirty="0" smtClean="0"/>
          </a:p>
          <a:p>
            <a:pPr lvl="1"/>
            <a:r>
              <a:rPr lang="en-US" dirty="0" smtClean="0"/>
              <a:t>Denied transubstantiation, confirmation, extreme unction, auricular confession, indulgences, etc</a:t>
            </a:r>
          </a:p>
          <a:p>
            <a:pPr lvl="1"/>
            <a:endParaRPr lang="en-US" sz="900" dirty="0" smtClean="0"/>
          </a:p>
          <a:p>
            <a:pPr lvl="1"/>
            <a:r>
              <a:rPr lang="en-US" dirty="0" smtClean="0"/>
              <a:t>Boldly asserted that elders and bishops are the same in the NT</a:t>
            </a:r>
          </a:p>
          <a:p>
            <a:pPr lvl="1"/>
            <a:endParaRPr lang="en-US" sz="900" dirty="0" smtClean="0"/>
          </a:p>
          <a:p>
            <a:pPr lvl="1"/>
            <a:r>
              <a:rPr lang="en-US" dirty="0" smtClean="0"/>
              <a:t>Excommunicated by the Catholic Church but was allowed to die a natural death</a:t>
            </a:r>
          </a:p>
          <a:p>
            <a:pPr lvl="1"/>
            <a:endParaRPr lang="en-US" sz="900" dirty="0" smtClean="0"/>
          </a:p>
          <a:p>
            <a:pPr lvl="1"/>
            <a:r>
              <a:rPr lang="en-US" dirty="0" smtClean="0"/>
              <a:t>Pope Martin V had his bones dug up, burned, and the ashes thrown in the River Swift</a:t>
            </a:r>
          </a:p>
          <a:p>
            <a:pPr lvl="1"/>
            <a:endParaRPr lang="en-US" dirty="0" smtClean="0"/>
          </a:p>
          <a:p>
            <a:pPr lvl="1"/>
            <a:endParaRPr lang="en-US" dirty="0" smtClean="0"/>
          </a:p>
        </p:txBody>
      </p:sp>
      <p:pic>
        <p:nvPicPr>
          <p:cNvPr id="16386" name="Picture 2" descr="http://upload.wikimedia.org/wikipedia/commons/2/25/Wycliffe_bones_Fox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1"/>
            <a:ext cx="3962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181600" cy="5867400"/>
          </a:xfrm>
        </p:spPr>
        <p:txBody>
          <a:bodyPr>
            <a:normAutofit fontScale="77500" lnSpcReduction="20000"/>
          </a:bodyPr>
          <a:lstStyle/>
          <a:p>
            <a:r>
              <a:rPr lang="en-US" sz="4300" u="sng" dirty="0" smtClean="0"/>
              <a:t>John Huss (1373 – 1415)</a:t>
            </a:r>
          </a:p>
          <a:p>
            <a:pPr lvl="1"/>
            <a:endParaRPr lang="en-US" sz="1000" dirty="0" smtClean="0"/>
          </a:p>
          <a:p>
            <a:pPr lvl="1"/>
            <a:r>
              <a:rPr lang="en-US" sz="3000" dirty="0" smtClean="0"/>
              <a:t>Bohemian. Born of poor peasants</a:t>
            </a:r>
          </a:p>
          <a:p>
            <a:pPr lvl="1"/>
            <a:endParaRPr lang="en-US" sz="1000" dirty="0"/>
          </a:p>
          <a:p>
            <a:pPr lvl="1"/>
            <a:r>
              <a:rPr lang="en-US" sz="3000" dirty="0" smtClean="0"/>
              <a:t>Received a good education. Rose to the position of dean of the theological faculty of the University of Prague</a:t>
            </a:r>
          </a:p>
          <a:p>
            <a:pPr lvl="1"/>
            <a:endParaRPr lang="en-US" sz="1000" dirty="0" smtClean="0"/>
          </a:p>
          <a:p>
            <a:pPr lvl="1"/>
            <a:r>
              <a:rPr lang="en-US" sz="3000" dirty="0" smtClean="0"/>
              <a:t>Came to appreciate the writings of Wycliff. “I am attracted to his writings, for all his efforts are to lead men back to the law of Christ.”</a:t>
            </a:r>
          </a:p>
          <a:p>
            <a:pPr lvl="1"/>
            <a:endParaRPr lang="en-US" sz="1000" dirty="0" smtClean="0"/>
          </a:p>
          <a:p>
            <a:pPr lvl="1"/>
            <a:r>
              <a:rPr lang="en-US" sz="3000" dirty="0" smtClean="0"/>
              <a:t>Pope then decreed that no one in the University could hold the doctrines of Wycliff. Huss continued his teaching in the chapel and was then excommunicated</a:t>
            </a:r>
          </a:p>
          <a:p>
            <a:pPr lvl="1"/>
            <a:endParaRPr lang="en-US" dirty="0" smtClean="0"/>
          </a:p>
        </p:txBody>
      </p:sp>
      <p:pic>
        <p:nvPicPr>
          <p:cNvPr id="17410" name="Picture 2" descr="http://files.wittenberg.webnode.com/200000021-e7d66e8d05/Jan%20Hu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962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5105400" cy="5867400"/>
          </a:xfrm>
        </p:spPr>
        <p:txBody>
          <a:bodyPr>
            <a:normAutofit fontScale="77500" lnSpcReduction="20000"/>
          </a:bodyPr>
          <a:lstStyle/>
          <a:p>
            <a:r>
              <a:rPr lang="en-US" sz="4300" u="sng" dirty="0" smtClean="0"/>
              <a:t>John Huss (1373 – 1415)</a:t>
            </a:r>
          </a:p>
          <a:p>
            <a:pPr lvl="1"/>
            <a:endParaRPr lang="en-US" sz="1000" dirty="0" smtClean="0"/>
          </a:p>
          <a:p>
            <a:pPr lvl="1"/>
            <a:r>
              <a:rPr lang="en-US" sz="3000" dirty="0" smtClean="0"/>
              <a:t>Remained in the city and taught. Then the city was placed under interdict. Huss could not be harbored or fed. No priest could perform his duties in the city until Huss was expelled</a:t>
            </a:r>
          </a:p>
          <a:p>
            <a:pPr lvl="1"/>
            <a:endParaRPr lang="en-US" sz="1000" dirty="0" smtClean="0"/>
          </a:p>
          <a:p>
            <a:pPr lvl="1"/>
            <a:r>
              <a:rPr lang="en-US" sz="3000" dirty="0" smtClean="0"/>
              <a:t>Huss left the city and preached in the country</a:t>
            </a:r>
          </a:p>
          <a:p>
            <a:pPr lvl="1"/>
            <a:endParaRPr lang="en-US" sz="1000" dirty="0" smtClean="0"/>
          </a:p>
          <a:p>
            <a:pPr lvl="1"/>
            <a:r>
              <a:rPr lang="en-US" sz="3000" dirty="0" smtClean="0"/>
              <a:t>Council of Constance (1414 – 1418) brought him to trial. He was promised safe conduct and was supposed to be allowed to defend himself. His trial was a farce</a:t>
            </a:r>
          </a:p>
          <a:p>
            <a:pPr lvl="1"/>
            <a:endParaRPr lang="en-US" sz="1000" dirty="0" smtClean="0"/>
          </a:p>
          <a:p>
            <a:pPr lvl="1"/>
            <a:r>
              <a:rPr lang="en-US" sz="3000" dirty="0" smtClean="0"/>
              <a:t>On his birthday, July 6, 1415, Huss calmly heard his sentence</a:t>
            </a:r>
          </a:p>
        </p:txBody>
      </p:sp>
      <p:pic>
        <p:nvPicPr>
          <p:cNvPr id="18434" name="Picture 2" descr="http://m5.paperblog.com/i/58/581138/sunday-martyr-moment-john-huss-the-goose-is-c-L-ZWlxpq.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40386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5300" b="1" dirty="0" smtClean="0">
                <a:latin typeface="Arial" pitchFamily="34" charset="0"/>
                <a:cs typeface="Arial" pitchFamily="34" charset="0"/>
              </a:rPr>
              <a:t>Forerunners of Reformation</a:t>
            </a:r>
            <a:endParaRPr lang="en-US" sz="5300" b="1" dirty="0">
              <a:latin typeface="Arial" pitchFamily="34" charset="0"/>
              <a:cs typeface="Arial" pitchFamily="34" charset="0"/>
            </a:endParaRPr>
          </a:p>
        </p:txBody>
      </p:sp>
      <p:sp>
        <p:nvSpPr>
          <p:cNvPr id="3" name="Content Placeholder 2"/>
          <p:cNvSpPr>
            <a:spLocks noGrp="1"/>
          </p:cNvSpPr>
          <p:nvPr>
            <p:ph idx="1"/>
          </p:nvPr>
        </p:nvSpPr>
        <p:spPr>
          <a:xfrm>
            <a:off x="0" y="990600"/>
            <a:ext cx="4953000" cy="5867400"/>
          </a:xfrm>
        </p:spPr>
        <p:txBody>
          <a:bodyPr>
            <a:normAutofit fontScale="77500" lnSpcReduction="20000"/>
          </a:bodyPr>
          <a:lstStyle/>
          <a:p>
            <a:r>
              <a:rPr lang="en-US" sz="4300" u="sng" dirty="0" smtClean="0"/>
              <a:t>John Huss (1373 – 1415)</a:t>
            </a:r>
          </a:p>
          <a:p>
            <a:pPr lvl="1"/>
            <a:endParaRPr lang="en-US" sz="1000" dirty="0" smtClean="0"/>
          </a:p>
          <a:p>
            <a:pPr lvl="1"/>
            <a:r>
              <a:rPr lang="en-US" sz="3100" dirty="0" smtClean="0"/>
              <a:t>His priestly garments were ripped off, a miter of paper was placed on his head with the inscription, “A Ringleader of Heretics.”</a:t>
            </a:r>
          </a:p>
          <a:p>
            <a:pPr lvl="1"/>
            <a:endParaRPr lang="en-US" sz="1000" dirty="0" smtClean="0"/>
          </a:p>
          <a:p>
            <a:pPr lvl="1"/>
            <a:r>
              <a:rPr lang="en-US" sz="3100" dirty="0" smtClean="0"/>
              <a:t>His books were burned at the gate of the church and he was led to the suburbs to be burned alive</a:t>
            </a:r>
          </a:p>
          <a:p>
            <a:pPr lvl="1"/>
            <a:endParaRPr lang="en-US" sz="1000" dirty="0" smtClean="0"/>
          </a:p>
          <a:p>
            <a:pPr lvl="1"/>
            <a:r>
              <a:rPr lang="en-US" sz="3100" dirty="0" smtClean="0"/>
              <a:t>As the flames leaped about him, he sang a hymn and then cried, “Jesus Christ, thou Son of the living God, have mercy on me.”</a:t>
            </a:r>
          </a:p>
          <a:p>
            <a:pPr lvl="1"/>
            <a:endParaRPr lang="en-US" sz="1000" dirty="0" smtClean="0"/>
          </a:p>
          <a:p>
            <a:pPr lvl="1"/>
            <a:r>
              <a:rPr lang="en-US" sz="3100" dirty="0" smtClean="0"/>
              <a:t>His ashes were then collected and thrown in the Rhine</a:t>
            </a:r>
          </a:p>
        </p:txBody>
      </p:sp>
      <p:pic>
        <p:nvPicPr>
          <p:cNvPr id="19458" name="Picture 2" descr="http://upload.wikimedia.org/wikipedia/commons/b/b0/Jan_Hus_at_the_St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4191000" cy="579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 y="0"/>
            <a:ext cx="9165566" cy="914400"/>
          </a:xfrm>
        </p:spPr>
        <p:txBody>
          <a:bodyPr>
            <a:noAutofit/>
          </a:bodyPr>
          <a:lstStyle/>
          <a:p>
            <a:r>
              <a:rPr lang="en-US" sz="4600" b="1" dirty="0"/>
              <a:t>What i</a:t>
            </a:r>
            <a:r>
              <a:rPr lang="en-US" sz="4600" b="1" dirty="0" smtClean="0"/>
              <a:t>s </a:t>
            </a:r>
            <a:r>
              <a:rPr lang="en-US" sz="4600" b="1" dirty="0"/>
              <a:t>the Protestant Reformation?</a:t>
            </a:r>
          </a:p>
        </p:txBody>
      </p:sp>
      <p:sp>
        <p:nvSpPr>
          <p:cNvPr id="3" name="Content Placeholder 2"/>
          <p:cNvSpPr>
            <a:spLocks noGrp="1"/>
          </p:cNvSpPr>
          <p:nvPr>
            <p:ph idx="1"/>
          </p:nvPr>
        </p:nvSpPr>
        <p:spPr>
          <a:xfrm>
            <a:off x="-27318" y="990600"/>
            <a:ext cx="9171317" cy="5867400"/>
          </a:xfrm>
        </p:spPr>
        <p:txBody>
          <a:bodyPr/>
          <a:lstStyle/>
          <a:p>
            <a:r>
              <a:rPr lang="en-US" sz="3500" dirty="0" smtClean="0"/>
              <a:t>A movement started by certain men who wanted to reform the Roman Catholic Church</a:t>
            </a:r>
          </a:p>
          <a:p>
            <a:endParaRPr lang="en-US" dirty="0" smtClean="0"/>
          </a:p>
          <a:p>
            <a:r>
              <a:rPr lang="en-US" sz="3500" dirty="0" smtClean="0"/>
              <a:t>General reasons behind the movement were religious, political, intellectual, and cultural</a:t>
            </a:r>
          </a:p>
          <a:p>
            <a:pPr marL="457200" lvl="1" indent="0">
              <a:buNone/>
            </a:pPr>
            <a:endParaRPr lang="en-US" dirty="0" smtClean="0"/>
          </a:p>
          <a:p>
            <a:r>
              <a:rPr lang="en-US" sz="3500" dirty="0" smtClean="0"/>
              <a:t>Initiated by Martin Luther, John Calvin, Huldrych Zwingli, &amp; Henry VIII</a:t>
            </a:r>
            <a:endParaRPr lang="en-US" sz="3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14400"/>
            <a:ext cx="5410200" cy="5943600"/>
          </a:xfrm>
        </p:spPr>
        <p:txBody>
          <a:bodyPr>
            <a:normAutofit fontScale="92500" lnSpcReduction="20000"/>
          </a:bodyPr>
          <a:lstStyle/>
          <a:p>
            <a:r>
              <a:rPr lang="en-US" sz="3900" u="sng" dirty="0" smtClean="0"/>
              <a:t>Wicked Popes</a:t>
            </a:r>
          </a:p>
          <a:p>
            <a:pPr lvl="1"/>
            <a:endParaRPr lang="en-US" sz="900" dirty="0" smtClean="0"/>
          </a:p>
          <a:p>
            <a:pPr lvl="1"/>
            <a:r>
              <a:rPr lang="en-US" dirty="0" smtClean="0"/>
              <a:t>The Catholic Question Box (pp. 483-484) readily admits that there were a few “unworthy popes”</a:t>
            </a:r>
          </a:p>
          <a:p>
            <a:pPr lvl="1"/>
            <a:endParaRPr lang="en-US" sz="900" dirty="0" smtClean="0"/>
          </a:p>
          <a:p>
            <a:pPr lvl="1"/>
            <a:r>
              <a:rPr lang="en-US" dirty="0" smtClean="0"/>
              <a:t>John XII was so wicked, Otto tried and deposed him at the request of the people of Rome</a:t>
            </a:r>
          </a:p>
          <a:p>
            <a:pPr lvl="1"/>
            <a:endParaRPr lang="en-US" sz="900" dirty="0" smtClean="0"/>
          </a:p>
          <a:p>
            <a:pPr lvl="1"/>
            <a:r>
              <a:rPr lang="en-US" dirty="0" smtClean="0"/>
              <a:t>John XII’s response – “We hear that you want to make another pope. If that is your design, I excommunicate you all in the name of the Almighty, that you may not have it in your power to ordain any other, or even to celebrate Mass.”</a:t>
            </a:r>
          </a:p>
          <a:p>
            <a:pPr lvl="1"/>
            <a:endParaRPr lang="en-US" dirty="0"/>
          </a:p>
        </p:txBody>
      </p:sp>
      <p:pic>
        <p:nvPicPr>
          <p:cNvPr id="2050" name="Picture 2" descr="http://i1.wp.com/listverse.com/wp-content/uploads/2007/08/p-nobile-sala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7338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90600"/>
            <a:ext cx="5410200" cy="5867400"/>
          </a:xfrm>
        </p:spPr>
        <p:txBody>
          <a:bodyPr>
            <a:normAutofit/>
          </a:bodyPr>
          <a:lstStyle/>
          <a:p>
            <a:r>
              <a:rPr lang="en-US" sz="3600" u="sng" dirty="0" smtClean="0"/>
              <a:t>Wicked Popes</a:t>
            </a:r>
          </a:p>
          <a:p>
            <a:pPr lvl="1"/>
            <a:endParaRPr lang="en-US" sz="900" dirty="0" smtClean="0"/>
          </a:p>
          <a:p>
            <a:pPr lvl="1"/>
            <a:r>
              <a:rPr lang="en-US" dirty="0" smtClean="0"/>
              <a:t>Benedict IX (1033) was more than once expelled from Rome by the people for his debaucheries, and firmly sold his papal seat to Gregory VI</a:t>
            </a:r>
          </a:p>
          <a:p>
            <a:pPr lvl="1"/>
            <a:endParaRPr lang="en-US" sz="800" dirty="0" smtClean="0"/>
          </a:p>
          <a:p>
            <a:pPr lvl="1"/>
            <a:r>
              <a:rPr lang="en-US" dirty="0" smtClean="0"/>
              <a:t>Alexander VI (1492) was elected through bribery. Also threw a party in the Vatican with no less than 50 public prostitutes present (fathered 5 children).</a:t>
            </a:r>
            <a:endParaRPr lang="en-US" dirty="0"/>
          </a:p>
        </p:txBody>
      </p:sp>
      <p:pic>
        <p:nvPicPr>
          <p:cNvPr id="3074" name="Picture 2" descr="http://img.timeinc.net/time/photoessays/2010/top10_bad_popes/benedict_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733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c/Pope_Alexander_V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62400"/>
            <a:ext cx="37338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a:bodyPr>
          <a:lstStyle/>
          <a:p>
            <a:r>
              <a:rPr lang="en-US" sz="3600" u="sng" dirty="0" smtClean="0"/>
              <a:t>The Great Schism</a:t>
            </a:r>
          </a:p>
          <a:p>
            <a:pPr lvl="1"/>
            <a:endParaRPr lang="en-US" sz="900" dirty="0" smtClean="0"/>
          </a:p>
          <a:p>
            <a:pPr lvl="1"/>
            <a:r>
              <a:rPr lang="en-US" dirty="0" smtClean="0"/>
              <a:t>Two movements clashed over: a universal bishop, when to celebrate Easter, celibacy, bowing before relics, pictures, etc.</a:t>
            </a:r>
          </a:p>
          <a:p>
            <a:pPr lvl="1"/>
            <a:endParaRPr lang="en-US" sz="800" dirty="0" smtClean="0"/>
          </a:p>
          <a:p>
            <a:pPr lvl="1"/>
            <a:r>
              <a:rPr lang="en-US" dirty="0" smtClean="0"/>
              <a:t>In 1053, the patriarch of Constantinople  condemned the church in the West for the use of unleavened bread in communion. Each patriarch excommunicated the other</a:t>
            </a:r>
          </a:p>
          <a:p>
            <a:endParaRPr lang="en-US" dirty="0" smtClean="0"/>
          </a:p>
          <a:p>
            <a:pPr lvl="1"/>
            <a:endParaRPr lang="en-US" dirty="0" smtClean="0"/>
          </a:p>
        </p:txBody>
      </p:sp>
      <p:pic>
        <p:nvPicPr>
          <p:cNvPr id="5122" name="Picture 2" descr="http://upload.wikimedia.org/wikipedia/commons/6/67/Great_Schism_1054_with_former_bor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14400"/>
            <a:ext cx="5181600" cy="5943600"/>
          </a:xfrm>
        </p:spPr>
        <p:txBody>
          <a:bodyPr>
            <a:normAutofit/>
          </a:bodyPr>
          <a:lstStyle/>
          <a:p>
            <a:r>
              <a:rPr lang="en-US" sz="3600" u="sng" dirty="0" smtClean="0"/>
              <a:t>Indulgences</a:t>
            </a:r>
          </a:p>
          <a:p>
            <a:pPr lvl="1"/>
            <a:endParaRPr lang="en-US" sz="900" dirty="0" smtClean="0"/>
          </a:p>
          <a:p>
            <a:pPr lvl="1"/>
            <a:r>
              <a:rPr lang="en-US" dirty="0" smtClean="0"/>
              <a:t>A document that could be bought for a sum of money that would free one from the temporal penalty of sin</a:t>
            </a:r>
          </a:p>
          <a:p>
            <a:pPr lvl="1"/>
            <a:endParaRPr lang="en-US" sz="800" dirty="0" smtClean="0"/>
          </a:p>
          <a:p>
            <a:pPr lvl="1"/>
            <a:r>
              <a:rPr lang="en-US" dirty="0" smtClean="0"/>
              <a:t>During the dark ages, indulgences became a license to sin</a:t>
            </a:r>
          </a:p>
          <a:p>
            <a:pPr lvl="1"/>
            <a:endParaRPr lang="en-US" sz="800" dirty="0" smtClean="0"/>
          </a:p>
          <a:p>
            <a:pPr lvl="1"/>
            <a:r>
              <a:rPr lang="en-US" dirty="0" smtClean="0"/>
              <a:t>John Tetzel was the most notorious indulgence salesman</a:t>
            </a:r>
          </a:p>
        </p:txBody>
      </p:sp>
      <p:pic>
        <p:nvPicPr>
          <p:cNvPr id="4098" name="Picture 2" descr="http://upload.wikimedia.org/wikipedia/commons/5/55/Jeorg_Breu_Elder_A_Question_to_a_Mintmaker_c1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599"/>
            <a:ext cx="3962400" cy="5867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14400"/>
            <a:ext cx="5181600" cy="5943600"/>
          </a:xfrm>
        </p:spPr>
        <p:txBody>
          <a:bodyPr>
            <a:normAutofit fontScale="85000" lnSpcReduction="20000"/>
          </a:bodyPr>
          <a:lstStyle/>
          <a:p>
            <a:r>
              <a:rPr lang="en-US" sz="3900" u="sng" dirty="0" smtClean="0"/>
              <a:t>The Renaissance</a:t>
            </a:r>
          </a:p>
          <a:p>
            <a:pPr lvl="1"/>
            <a:endParaRPr lang="en-US" sz="900" dirty="0" smtClean="0"/>
          </a:p>
          <a:p>
            <a:pPr lvl="1"/>
            <a:r>
              <a:rPr lang="en-US" sz="2900" dirty="0" smtClean="0"/>
              <a:t>Prior to the 1300s, any education Europeans gained was through the Catholic church</a:t>
            </a:r>
          </a:p>
          <a:p>
            <a:pPr lvl="1"/>
            <a:endParaRPr lang="en-US" sz="900" dirty="0" smtClean="0"/>
          </a:p>
          <a:p>
            <a:pPr lvl="1"/>
            <a:r>
              <a:rPr lang="en-US" sz="2900" dirty="0" smtClean="0"/>
              <a:t>By the mid 1300s, a movement towards education and culture swept Europe</a:t>
            </a:r>
          </a:p>
          <a:p>
            <a:pPr lvl="1"/>
            <a:endParaRPr lang="en-US" sz="900" dirty="0" smtClean="0"/>
          </a:p>
          <a:p>
            <a:pPr lvl="1"/>
            <a:r>
              <a:rPr lang="en-US" sz="2900" dirty="0" smtClean="0"/>
              <a:t>Educated people began analyzing and critiquing literature, including the bible</a:t>
            </a:r>
          </a:p>
          <a:p>
            <a:pPr lvl="1"/>
            <a:endParaRPr lang="en-US" sz="900" dirty="0" smtClean="0"/>
          </a:p>
          <a:p>
            <a:pPr lvl="1"/>
            <a:r>
              <a:rPr lang="en-US" sz="2900" dirty="0" smtClean="0"/>
              <a:t>By the time Martin Luther wrote his 95 theses, many were able to read and decide for themselves whether his arguments held weight</a:t>
            </a:r>
          </a:p>
        </p:txBody>
      </p:sp>
      <p:pic>
        <p:nvPicPr>
          <p:cNvPr id="7170" name="Picture 2" descr="http://mrblacksarmy.weebly.com/uploads/1/2/4/0/12405306/9444169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4401"/>
            <a:ext cx="3962400" cy="5933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a:bodyPr>
          <a:lstStyle/>
          <a:p>
            <a:r>
              <a:rPr lang="en-US" u="sng" dirty="0" smtClean="0"/>
              <a:t>Others Translations of Bible</a:t>
            </a:r>
          </a:p>
          <a:p>
            <a:pPr lvl="1"/>
            <a:r>
              <a:rPr lang="en-US" dirty="0" smtClean="0"/>
              <a:t>By 500AD, the bible had been translated into over 500 languages</a:t>
            </a:r>
          </a:p>
          <a:p>
            <a:pPr lvl="1"/>
            <a:r>
              <a:rPr lang="en-US" dirty="0" smtClean="0"/>
              <a:t>By 600AD, the Catholic church restricted it to only one </a:t>
            </a:r>
            <a:r>
              <a:rPr lang="en-US" dirty="0" smtClean="0"/>
              <a:t>language: </a:t>
            </a:r>
            <a:r>
              <a:rPr lang="en-US" dirty="0" smtClean="0"/>
              <a:t>Latin</a:t>
            </a:r>
          </a:p>
          <a:p>
            <a:pPr lvl="1"/>
            <a:r>
              <a:rPr lang="en-US" dirty="0" smtClean="0"/>
              <a:t>Those found possessing another were executed</a:t>
            </a:r>
          </a:p>
          <a:p>
            <a:pPr lvl="1"/>
            <a:r>
              <a:rPr lang="en-US" dirty="0" smtClean="0"/>
              <a:t>Men such as John Wycliffe helped translate the bible to English</a:t>
            </a:r>
          </a:p>
          <a:p>
            <a:pPr lvl="1"/>
            <a:endParaRPr lang="en-US" dirty="0" smtClean="0"/>
          </a:p>
        </p:txBody>
      </p:sp>
      <p:pic>
        <p:nvPicPr>
          <p:cNvPr id="8194" name="Picture 2" descr="http://s3.amazonaws.com/rapgenius/1360948541_bigstockphoto_Earth_People_Translate_Languag_6541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0406" cy="868362"/>
          </a:xfrm>
        </p:spPr>
        <p:txBody>
          <a:bodyPr>
            <a:noAutofit/>
          </a:bodyPr>
          <a:lstStyle/>
          <a:p>
            <a:r>
              <a:rPr lang="en-US" sz="9000" b="1" dirty="0" smtClean="0">
                <a:latin typeface="Arial" pitchFamily="34" charset="0"/>
                <a:cs typeface="Arial" pitchFamily="34" charset="0"/>
              </a:rPr>
              <a:t>Causes</a:t>
            </a:r>
            <a:endParaRPr lang="en-US" sz="9000" b="1" dirty="0">
              <a:latin typeface="Arial" pitchFamily="34" charset="0"/>
              <a:cs typeface="Arial" pitchFamily="34" charset="0"/>
            </a:endParaRPr>
          </a:p>
        </p:txBody>
      </p:sp>
      <p:sp>
        <p:nvSpPr>
          <p:cNvPr id="3" name="Content Placeholder 2"/>
          <p:cNvSpPr>
            <a:spLocks noGrp="1"/>
          </p:cNvSpPr>
          <p:nvPr>
            <p:ph idx="1"/>
          </p:nvPr>
        </p:nvSpPr>
        <p:spPr>
          <a:xfrm>
            <a:off x="0" y="1066801"/>
            <a:ext cx="5410200" cy="5791198"/>
          </a:xfrm>
        </p:spPr>
        <p:txBody>
          <a:bodyPr>
            <a:normAutofit fontScale="85000" lnSpcReduction="20000"/>
          </a:bodyPr>
          <a:lstStyle/>
          <a:p>
            <a:r>
              <a:rPr lang="en-US" sz="3900" u="sng" dirty="0" smtClean="0"/>
              <a:t>Invention of printing press</a:t>
            </a:r>
          </a:p>
          <a:p>
            <a:pPr lvl="1"/>
            <a:r>
              <a:rPr lang="en-US" dirty="0" smtClean="0"/>
              <a:t>Gutenberg invented in 1448, but technology spread quickly throughout Europe</a:t>
            </a:r>
          </a:p>
          <a:p>
            <a:pPr lvl="1"/>
            <a:r>
              <a:rPr lang="en-US" dirty="0" smtClean="0"/>
              <a:t>Dramatically cut cost of books and printed material</a:t>
            </a:r>
          </a:p>
          <a:p>
            <a:pPr lvl="1"/>
            <a:r>
              <a:rPr lang="en-US" dirty="0" smtClean="0"/>
              <a:t>Gutenberg’s first prints were 200 copies of the bible, sold before they were finished printing</a:t>
            </a:r>
          </a:p>
          <a:p>
            <a:pPr lvl="1"/>
            <a:r>
              <a:rPr lang="en-US" dirty="0" smtClean="0"/>
              <a:t>Led to greater access to the bible which in turn led to greater criticism toward Catholic perversions of the bible</a:t>
            </a:r>
          </a:p>
          <a:p>
            <a:pPr lvl="1"/>
            <a:r>
              <a:rPr lang="en-US" dirty="0" smtClean="0"/>
              <a:t>While inquisitions eliminated “heretics”, the Catholic church could not stop the widespread distribution of books and pamphlets</a:t>
            </a:r>
          </a:p>
          <a:p>
            <a:pPr lvl="1"/>
            <a:endParaRPr lang="en-US" dirty="0" smtClean="0"/>
          </a:p>
        </p:txBody>
      </p:sp>
      <p:pic>
        <p:nvPicPr>
          <p:cNvPr id="9218" name="Picture 2" descr="https://www.asme.org/getmedia/01f149d3-644b-40f1-9289-288ce60334c4/Johannes_Gutenberg-History_of_Mechanical_Engineering01.jpg.aspx?width=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1"/>
            <a:ext cx="3730206"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14581</TotalTime>
  <Words>4106</Words>
  <Application>Microsoft Office PowerPoint</Application>
  <PresentationFormat>On-screen Show (4:3)</PresentationFormat>
  <Paragraphs>228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What is the Protestant Reformation?</vt:lpstr>
      <vt:lpstr>Causes</vt:lpstr>
      <vt:lpstr>Causes</vt:lpstr>
      <vt:lpstr>Causes</vt:lpstr>
      <vt:lpstr>Causes</vt:lpstr>
      <vt:lpstr>Causes</vt:lpstr>
      <vt:lpstr>Causes</vt:lpstr>
      <vt:lpstr>Causes</vt:lpstr>
      <vt:lpstr>Causes</vt:lpstr>
      <vt:lpstr>Causes</vt:lpstr>
      <vt:lpstr>Forerunners of Reformation</vt:lpstr>
      <vt:lpstr>Forerunners of Reformation</vt:lpstr>
      <vt:lpstr>Forerunners of Reformation</vt:lpstr>
      <vt:lpstr>Forerunners of Reformation</vt:lpstr>
      <vt:lpstr>Forerunners of Reformation</vt:lpstr>
      <vt:lpstr>Forerunners of Reformation</vt:lpstr>
      <vt:lpstr>Forerunners of Reformation</vt:lpstr>
      <vt:lpstr>Forerunners of Reformation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462</cp:revision>
  <dcterms:created xsi:type="dcterms:W3CDTF">2012-01-03T01:52:53Z</dcterms:created>
  <dcterms:modified xsi:type="dcterms:W3CDTF">2016-07-07T03:56:33Z</dcterms:modified>
</cp:coreProperties>
</file>